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09" r:id="rId15"/>
    <p:sldId id="92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556792"/>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第三</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中国</a:t>
            </a:r>
            <a:r>
              <a:rPr lang="zh-CN" altLang="en-US" sz="6000" dirty="0">
                <a:solidFill>
                  <a:srgbClr val="70AD47">
                    <a:lumMod val="75000"/>
                  </a:srgbClr>
                </a:solidFill>
                <a:ea typeface="楷体" panose="02010609060101010101" pitchFamily="49" charset="-122"/>
                <a:cs typeface="Times New Roman" panose="02020603050405020304" pitchFamily="18" charset="0"/>
              </a:rPr>
              <a:t>特色社会主义道路</a:t>
            </a:r>
          </a:p>
        </p:txBody>
      </p:sp>
      <p:sp>
        <p:nvSpPr>
          <p:cNvPr id="6" name="文本框 5"/>
          <p:cNvSpPr txBox="1"/>
          <p:nvPr/>
        </p:nvSpPr>
        <p:spPr>
          <a:xfrm>
            <a:off x="0" y="3328196"/>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第三单元总结与提升</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对下表所列史实产生的影响，表述正确的是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49094" y="87450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val="1313714408"/>
              </p:ext>
            </p:extLst>
          </p:nvPr>
        </p:nvGraphicFramePr>
        <p:xfrm>
          <a:off x="387600" y="1556792"/>
          <a:ext cx="11502992" cy="4089554"/>
        </p:xfrm>
        <a:graphic>
          <a:graphicData uri="http://schemas.openxmlformats.org/drawingml/2006/table">
            <a:tbl>
              <a:tblPr firstRow="1" firstCol="1" bandRow="1"/>
              <a:tblGrid>
                <a:gridCol w="1142984">
                  <a:extLst>
                    <a:ext uri="{9D8B030D-6E8A-4147-A177-3AD203B41FA5}">
                      <a16:colId xmlns:a16="http://schemas.microsoft.com/office/drawing/2014/main" val="4142938235"/>
                    </a:ext>
                  </a:extLst>
                </a:gridCol>
                <a:gridCol w="4248472">
                  <a:extLst>
                    <a:ext uri="{9D8B030D-6E8A-4147-A177-3AD203B41FA5}">
                      <a16:colId xmlns:a16="http://schemas.microsoft.com/office/drawing/2014/main" val="4056119868"/>
                    </a:ext>
                  </a:extLst>
                </a:gridCol>
                <a:gridCol w="6111536">
                  <a:extLst>
                    <a:ext uri="{9D8B030D-6E8A-4147-A177-3AD203B41FA5}">
                      <a16:colId xmlns:a16="http://schemas.microsoft.com/office/drawing/2014/main" val="823476623"/>
                    </a:ext>
                  </a:extLst>
                </a:gridCol>
              </a:tblGrid>
              <a:tr h="520134">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史实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9611309"/>
                  </a:ext>
                </a:extLst>
              </a:tr>
              <a:tr h="1115597">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中国人民政治协商会议第一届全体会议召开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制定了我国第一部社会主义类型的宪法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8923687"/>
                  </a:ext>
                </a:extLst>
              </a:tr>
              <a:tr h="65486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提出</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求同存异</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的方针</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促使中美关系走向正常化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461410"/>
                  </a:ext>
                </a:extLst>
              </a:tr>
              <a:tr h="1115597">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真理标准问题的大讨论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为中共十一届三中全会的召开作了思想和理论上的准备</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9642670"/>
                  </a:ext>
                </a:extLst>
              </a:tr>
              <a:tr h="65486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中央决定兴办深圳经济特区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促进了西部大开发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8847134"/>
                  </a:ext>
                </a:extLst>
              </a:tr>
            </a:tbl>
          </a:graphicData>
        </a:graphic>
      </p:graphicFrame>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年，邓小平豪迈地告诉外宾：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现在我可以放胆地说，我们建立经济特区的决定不仅是正确的，而且是成功的。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这主要是因为当时</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农村经济改革顺利推进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国民经济调整任务基本完成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深圳等地试验成效明显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社会主义市场经济体制</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326094" y="143036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黔南中考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从打开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一扇窗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，到打开面向全世界的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一座座城市勾勒出中国改革开放的大棋局。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一扇窗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浦东</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昆明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月，中共十二届三中全会通过了《中共中央关于经济体制改革的决定》，随后城市经济体制改革全面展开。同年，我国进一步开放大连、秦皇岛、天津、广州等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个沿海城市。这说明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特区的建立为改革提供了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示范</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改革开放呈现</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点线面体</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的格局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对内改革和对外开放同步</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社会主义市场经济体制在全国建立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44106"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
        <p:nvSpPr>
          <p:cNvPr id="6" name="矩形 5"/>
          <p:cNvSpPr/>
          <p:nvPr/>
        </p:nvSpPr>
        <p:spPr>
          <a:xfrm>
            <a:off x="6356862" y="417545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在我国对外开放的进程中，</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标志着我国对外开放进入一个新的阶段，为我国参与经济全球化开辟了新途径，有利于我国经济进入全球市场</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兴办深圳经济特区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开放陆地边境城市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建立上海浦东新区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加入世界贸易组织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749350"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5" y="836712"/>
            <a:ext cx="6670456" cy="551814"/>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735680532"/>
              </p:ext>
            </p:extLst>
          </p:nvPr>
        </p:nvGraphicFramePr>
        <p:xfrm>
          <a:off x="406576" y="1552442"/>
          <a:ext cx="11377263" cy="4861707"/>
        </p:xfrm>
        <a:graphic>
          <a:graphicData uri="http://schemas.openxmlformats.org/drawingml/2006/table">
            <a:tbl>
              <a:tblPr firstRow="1" firstCol="1" bandRow="1"/>
              <a:tblGrid>
                <a:gridCol w="2639525">
                  <a:extLst>
                    <a:ext uri="{9D8B030D-6E8A-4147-A177-3AD203B41FA5}">
                      <a16:colId xmlns:a16="http://schemas.microsoft.com/office/drawing/2014/main" val="2946983921"/>
                    </a:ext>
                  </a:extLst>
                </a:gridCol>
                <a:gridCol w="3049105">
                  <a:extLst>
                    <a:ext uri="{9D8B030D-6E8A-4147-A177-3AD203B41FA5}">
                      <a16:colId xmlns:a16="http://schemas.microsoft.com/office/drawing/2014/main" val="4149779746"/>
                    </a:ext>
                  </a:extLst>
                </a:gridCol>
                <a:gridCol w="5688633">
                  <a:extLst>
                    <a:ext uri="{9D8B030D-6E8A-4147-A177-3AD203B41FA5}">
                      <a16:colId xmlns:a16="http://schemas.microsoft.com/office/drawing/2014/main" val="1225279424"/>
                    </a:ext>
                  </a:extLst>
                </a:gridCol>
              </a:tblGrid>
              <a:tr h="353085">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形成时期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确立为指导思想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3367689"/>
                  </a:ext>
                </a:extLst>
              </a:tr>
              <a:tr h="706169">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毛泽东思想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新民主主义革命时期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在中共七大上</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被确立为党的指导思想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9525516"/>
                  </a:ext>
                </a:extLst>
              </a:tr>
              <a:tr h="706169">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邓小平理论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社会主义建设新时期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在中共十五大上</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被确立为党的指导思想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7427530"/>
                  </a:ext>
                </a:extLst>
              </a:tr>
              <a:tr h="962252">
                <a:tc>
                  <a:txBody>
                    <a:bodyPr/>
                    <a:lstStyle/>
                    <a:p>
                      <a:pPr algn="just" hangingPunct="0">
                        <a:lnSpc>
                          <a:spcPct val="150000"/>
                        </a:lnSpc>
                        <a:spcAft>
                          <a:spcPts val="0"/>
                        </a:spcAft>
                      </a:pP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三个代表</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重要思想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社会主义建设新时期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在中共十六大上</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被确立为党的指导思想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3436256"/>
                  </a:ext>
                </a:extLst>
              </a:tr>
              <a:tr h="706169">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科学发展观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社会主义建设新时期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在中共十八大上</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被确立为党的指导思想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4507646"/>
                  </a:ext>
                </a:extLst>
              </a:tr>
              <a:tr h="1059253">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习近平新时代中国特色社会主义思想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社会主义建设新时期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在中共十九大上</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被确立为中国共产党必须长期坚持的指导思想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2139829"/>
                  </a:ext>
                </a:extLst>
              </a:tr>
            </a:tbl>
          </a:graphicData>
        </a:graphic>
      </p:graphicFrame>
    </p:spTree>
    <p:extLst>
      <p:ext uri="{BB962C8B-B14F-4D97-AF65-F5344CB8AC3E}">
        <p14:creationId xmlns:p14="http://schemas.microsoft.com/office/powerpoint/2010/main" val="16805679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dist"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有学者把中国共产党百年党史分为四个时期：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开天辟地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革命救国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改天换地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建设兴国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翻天覆地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改革富国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惊天动地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复兴强国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时期。在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复兴强国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时期召开的重要</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中共一大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中共七大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中共八大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中共十九大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98662" y="2520236"/>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310673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1378" y="908720"/>
            <a:ext cx="11404800" cy="540000"/>
          </a:xfrm>
          <a:prstGeom prst="rect">
            <a:avLst/>
          </a:prstGeom>
        </p:spPr>
      </p:pic>
      <p:pic>
        <p:nvPicPr>
          <p:cNvPr id="5" name="图片 4"/>
          <p:cNvPicPr>
            <a:picLocks noChangeAspect="1"/>
          </p:cNvPicPr>
          <p:nvPr/>
        </p:nvPicPr>
        <p:blipFill>
          <a:blip r:embed="rId3"/>
          <a:stretch>
            <a:fillRect/>
          </a:stretch>
        </p:blipFill>
        <p:spPr>
          <a:xfrm>
            <a:off x="246186" y="1700808"/>
            <a:ext cx="11750351" cy="2088032"/>
          </a:xfrm>
          <a:prstGeom prst="rect">
            <a:avLst/>
          </a:prstGeom>
        </p:spPr>
      </p:pic>
    </p:spTree>
    <p:extLst>
      <p:ext uri="{BB962C8B-B14F-4D97-AF65-F5344CB8AC3E}">
        <p14:creationId xmlns:p14="http://schemas.microsoft.com/office/powerpoint/2010/main" val="2911228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504540" y="800752"/>
            <a:ext cx="11207290" cy="396000"/>
          </a:xfrm>
          <a:prstGeom prst="rect">
            <a:avLst/>
          </a:prstGeom>
        </p:spPr>
      </p:pic>
      <p:pic>
        <p:nvPicPr>
          <p:cNvPr id="5" name="图片 4"/>
          <p:cNvPicPr>
            <a:picLocks noChangeAspect="1"/>
          </p:cNvPicPr>
          <p:nvPr/>
        </p:nvPicPr>
        <p:blipFill>
          <a:blip r:embed="rId3"/>
          <a:stretch>
            <a:fillRect/>
          </a:stretch>
        </p:blipFill>
        <p:spPr>
          <a:xfrm>
            <a:off x="3286894" y="1196752"/>
            <a:ext cx="5976664" cy="5470611"/>
          </a:xfrm>
          <a:prstGeom prst="rect">
            <a:avLst/>
          </a:prstGeom>
        </p:spPr>
      </p:pic>
    </p:spTree>
    <p:extLst>
      <p:ext uri="{BB962C8B-B14F-4D97-AF65-F5344CB8AC3E}">
        <p14:creationId xmlns:p14="http://schemas.microsoft.com/office/powerpoint/2010/main" val="3018392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2867" y="836712"/>
            <a:ext cx="11434873" cy="414000"/>
          </a:xfrm>
          <a:prstGeom prst="rect">
            <a:avLst/>
          </a:prstGeom>
        </p:spPr>
      </p:pic>
      <p:pic>
        <p:nvPicPr>
          <p:cNvPr id="4" name="lc27.jpg" descr="id:2147491491;FounderCES"/>
          <p:cNvPicPr/>
          <p:nvPr/>
        </p:nvPicPr>
        <p:blipFill>
          <a:blip r:embed="rId3">
            <a:clrChange>
              <a:clrFrom>
                <a:srgbClr val="FFFFFF"/>
              </a:clrFrom>
              <a:clrTo>
                <a:srgbClr val="FFFFFF">
                  <a:alpha val="0"/>
                </a:srgbClr>
              </a:clrTo>
            </a:clrChange>
          </a:blip>
          <a:stretch>
            <a:fillRect/>
          </a:stretch>
        </p:blipFill>
        <p:spPr>
          <a:xfrm>
            <a:off x="1194601" y="2132856"/>
            <a:ext cx="9851404" cy="3458256"/>
          </a:xfrm>
          <a:prstGeom prst="rect">
            <a:avLst/>
          </a:prstGeom>
        </p:spPr>
      </p:pic>
      <p:pic>
        <p:nvPicPr>
          <p:cNvPr id="5" name="图片 4"/>
          <p:cNvPicPr>
            <a:picLocks noChangeAspect="1"/>
          </p:cNvPicPr>
          <p:nvPr/>
        </p:nvPicPr>
        <p:blipFill>
          <a:blip r:embed="rId4"/>
          <a:stretch>
            <a:fillRect/>
          </a:stretch>
        </p:blipFill>
        <p:spPr>
          <a:xfrm>
            <a:off x="349671" y="1412776"/>
            <a:ext cx="10722724" cy="514791"/>
          </a:xfrm>
          <a:prstGeom prst="rect">
            <a:avLst/>
          </a:prstGeom>
        </p:spPr>
      </p:pic>
    </p:spTree>
    <p:extLst>
      <p:ext uri="{BB962C8B-B14F-4D97-AF65-F5344CB8AC3E}">
        <p14:creationId xmlns:p14="http://schemas.microsoft.com/office/powerpoint/2010/main" val="2583485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年年底，辽宁省已有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a:t>
            </a:r>
            <a:r>
              <a:rPr lang="en-US" altLang="zh-CN" dirty="0">
                <a:solidFill>
                  <a:srgbClr val="000000"/>
                </a:solidFill>
                <a:ea typeface="+mj-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％的农户实行了家庭联产承包责任制，全省农村社会总产值比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ea typeface="+mj-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倍。上述现象的出现是因为</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土地改革的完成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人民代表大会制度的确立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经济体制改革的实行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对外开放格局的形成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82292" y="141277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dist"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兰州中考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年，刚上任的青岛冰箱厂厂长张瑞敏说：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欢迎我的是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份请假报告。上班八点钟来，九点钟走，十点钟时，随便往大院里扔一个手榴弹也炸不死人。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从青岛冰箱厂存在的问题可以判断出我国城市经济体制改革的中心环节</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实行家庭联产承包责任制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增强企业活力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建立社会主义市场经济体制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实行改革开放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35707" y="2520624"/>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宜宾中考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中国共产党自成立以来，采取了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打土豪，分田地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地主减租减息、农民交租交息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耕者有其田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家庭联产承包责任制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等举措。这凸显了中国共产党坚持</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以经济建设为中心</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解放农村生产力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完善社会主义制度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以公有制为主体</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422798" y="198884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83926"/>
            <a:ext cx="5931024" cy="52885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084845246"/>
              </p:ext>
            </p:extLst>
          </p:nvPr>
        </p:nvGraphicFramePr>
        <p:xfrm>
          <a:off x="334567" y="1600200"/>
          <a:ext cx="11521279" cy="4061047"/>
        </p:xfrm>
        <a:graphic>
          <a:graphicData uri="http://schemas.openxmlformats.org/drawingml/2006/table">
            <a:tbl>
              <a:tblPr firstRow="1" firstCol="1" bandRow="1"/>
              <a:tblGrid>
                <a:gridCol w="1224135">
                  <a:extLst>
                    <a:ext uri="{9D8B030D-6E8A-4147-A177-3AD203B41FA5}">
                      <a16:colId xmlns:a16="http://schemas.microsoft.com/office/drawing/2014/main" val="3957592064"/>
                    </a:ext>
                  </a:extLst>
                </a:gridCol>
                <a:gridCol w="1008112">
                  <a:extLst>
                    <a:ext uri="{9D8B030D-6E8A-4147-A177-3AD203B41FA5}">
                      <a16:colId xmlns:a16="http://schemas.microsoft.com/office/drawing/2014/main" val="1993857265"/>
                    </a:ext>
                  </a:extLst>
                </a:gridCol>
                <a:gridCol w="9289032">
                  <a:extLst>
                    <a:ext uri="{9D8B030D-6E8A-4147-A177-3AD203B41FA5}">
                      <a16:colId xmlns:a16="http://schemas.microsoft.com/office/drawing/2014/main" val="4267055822"/>
                    </a:ext>
                  </a:extLst>
                </a:gridCol>
              </a:tblGrid>
              <a:tr h="1127666">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开始标志</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中共十一届三中全会召开</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作出把党和国家工作中心转移到经济建设上来、实行改革开放的历史性决策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27" marR="66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64384612"/>
                  </a:ext>
                </a:extLst>
              </a:tr>
              <a:tr h="2933381">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对内</a:t>
                      </a:r>
                      <a:endParaRPr lang="en-US" alt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改革</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农村经济体制改革</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实行家庭联产承包责任制</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乡镇企业迅速发展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城市经济体制改革</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公有制为主体、多种所有制经济共同发展</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对国有企业实行政企分开</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逐步扩大企业的生产经营自主权</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实行经营责任制</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实行以按劳分配为主体、多种分配方式并存的制度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建立社会主义市场经济体制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27" marR="66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5068618"/>
                  </a:ext>
                </a:extLst>
              </a:tr>
            </a:tbl>
          </a:graphicData>
        </a:graphic>
      </p:graphicFrame>
    </p:spTree>
    <p:extLst>
      <p:ext uri="{BB962C8B-B14F-4D97-AF65-F5344CB8AC3E}">
        <p14:creationId xmlns:p14="http://schemas.microsoft.com/office/powerpoint/2010/main" val="577537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013739285"/>
              </p:ext>
            </p:extLst>
          </p:nvPr>
        </p:nvGraphicFramePr>
        <p:xfrm>
          <a:off x="360943" y="1052736"/>
          <a:ext cx="11521279" cy="3773017"/>
        </p:xfrm>
        <a:graphic>
          <a:graphicData uri="http://schemas.openxmlformats.org/drawingml/2006/table">
            <a:tbl>
              <a:tblPr firstRow="1" firstCol="1" bandRow="1"/>
              <a:tblGrid>
                <a:gridCol w="1512167">
                  <a:extLst>
                    <a:ext uri="{9D8B030D-6E8A-4147-A177-3AD203B41FA5}">
                      <a16:colId xmlns:a16="http://schemas.microsoft.com/office/drawing/2014/main" val="3957592064"/>
                    </a:ext>
                  </a:extLst>
                </a:gridCol>
                <a:gridCol w="1296144">
                  <a:extLst>
                    <a:ext uri="{9D8B030D-6E8A-4147-A177-3AD203B41FA5}">
                      <a16:colId xmlns:a16="http://schemas.microsoft.com/office/drawing/2014/main" val="1993857265"/>
                    </a:ext>
                  </a:extLst>
                </a:gridCol>
                <a:gridCol w="8712968">
                  <a:extLst>
                    <a:ext uri="{9D8B030D-6E8A-4147-A177-3AD203B41FA5}">
                      <a16:colId xmlns:a16="http://schemas.microsoft.com/office/drawing/2014/main" val="4267055822"/>
                    </a:ext>
                  </a:extLst>
                </a:gridCol>
              </a:tblGrid>
              <a:tr h="2626081">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对外开放</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形成了</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经济特区</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沿海开放城市</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沿海经济开放区</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内地</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的全方位、多层次、宽领域的对外开放格局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加入世界贸易组织</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为我国参与经济全球化开辟了新途径</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为国民经济和社会发展开拓了新空间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27" marR="66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5068618"/>
                  </a:ext>
                </a:extLst>
              </a:tr>
              <a:tr h="573468">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社会主义制度的自我完善和发展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27" marR="66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3559050"/>
                  </a:ext>
                </a:extLst>
              </a:tr>
              <a:tr h="573468">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巨大成就</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中国的经济快速发展</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综合国力大大增强</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人民生活水平显著提高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27" marR="66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882389611"/>
                  </a:ext>
                </a:extLst>
              </a:tr>
            </a:tbl>
          </a:graphicData>
        </a:graphic>
      </p:graphicFrame>
    </p:spTree>
    <p:extLst>
      <p:ext uri="{BB962C8B-B14F-4D97-AF65-F5344CB8AC3E}">
        <p14:creationId xmlns:p14="http://schemas.microsoft.com/office/powerpoint/2010/main" val="1152832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1023</TotalTime>
  <Words>864</Words>
  <Application>Microsoft Office PowerPoint</Application>
  <PresentationFormat>自定义</PresentationFormat>
  <Paragraphs>97</Paragraphs>
  <Slides>15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15</vt:i4>
      </vt:variant>
    </vt:vector>
  </HeadingPairs>
  <TitlesOfParts>
    <vt:vector size="22"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296</cp:revision>
  <dcterms:created xsi:type="dcterms:W3CDTF">2020-11-06T05:24:40Z</dcterms:created>
  <dcterms:modified xsi:type="dcterms:W3CDTF">2024-12-16T11:07:26Z</dcterms:modified>
</cp:coreProperties>
</file>